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notesMasterIdLst>
    <p:notesMasterId r:id="rId8"/>
  </p:notesMasterIdLst>
  <p:sldIdLst>
    <p:sldId id="256" r:id="rId2"/>
    <p:sldId id="257" r:id="rId3"/>
    <p:sldId id="258" r:id="rId4"/>
    <p:sldId id="262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5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46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B6530-642F-4E45-A699-C2824C7FD221}" type="datetimeFigureOut">
              <a:rPr lang="en-DE" smtClean="0"/>
              <a:t>10.10.22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4E1B3-B7C3-3C4F-B253-9667CB7988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82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4E1B3-B7C3-3C4F-B253-9667CB798829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060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2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0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56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22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84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83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26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93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4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4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2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0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93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7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6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3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3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8ECB-65DF-D995-30F9-9FFBB170C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971799"/>
            <a:ext cx="8676222" cy="838201"/>
          </a:xfrm>
        </p:spPr>
        <p:txBody>
          <a:bodyPr/>
          <a:lstStyle/>
          <a:p>
            <a:r>
              <a:rPr lang="en-GB" b="1" spc="300" dirty="0">
                <a:solidFill>
                  <a:srgbClr val="FFC000"/>
                </a:solidFill>
              </a:rPr>
              <a:t> Customer  retention</a:t>
            </a:r>
            <a:endParaRPr lang="en-DE" b="1" spc="3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8AB7D-7BCC-4D7F-4151-83F522CD5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GB" sz="2400" spc="300" dirty="0"/>
          </a:p>
          <a:p>
            <a:r>
              <a:rPr lang="en-GB" sz="2400" spc="300" dirty="0"/>
              <a:t>f</a:t>
            </a:r>
            <a:r>
              <a:rPr lang="en-DE" sz="2400" spc="300" dirty="0"/>
              <a:t>inal project ironhack</a:t>
            </a:r>
          </a:p>
          <a:p>
            <a:r>
              <a:rPr lang="en-GB" sz="2400" spc="300" dirty="0"/>
              <a:t>r</a:t>
            </a:r>
            <a:r>
              <a:rPr lang="en-DE" sz="2400" spc="300" dirty="0"/>
              <a:t>odrigo franco</a:t>
            </a:r>
          </a:p>
          <a:p>
            <a:r>
              <a:rPr lang="en-GB" sz="2400" spc="300" dirty="0"/>
              <a:t>d</a:t>
            </a:r>
            <a:r>
              <a:rPr lang="en-DE" sz="2400" spc="300" dirty="0"/>
              <a:t>aft aug</a:t>
            </a:r>
            <a:r>
              <a:rPr lang="en-DE" sz="2000" spc="300" dirty="0"/>
              <a:t>22</a:t>
            </a:r>
          </a:p>
          <a:p>
            <a:r>
              <a:rPr lang="en-DE" sz="2000" spc="300" dirty="0"/>
              <a:t>Berlin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EE7BE-57F6-36AC-45CE-3E211AE2F702}"/>
              </a:ext>
            </a:extLst>
          </p:cNvPr>
          <p:cNvSpPr txBox="1"/>
          <p:nvPr/>
        </p:nvSpPr>
        <p:spPr>
          <a:xfrm>
            <a:off x="5739161" y="2029521"/>
            <a:ext cx="71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428B9F93-48F3-C87D-51DB-0110B482FC8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7119" y="195701"/>
            <a:ext cx="2137452" cy="1390211"/>
          </a:xfrm>
          <a:prstGeom prst="rect">
            <a:avLst/>
          </a:prstGeom>
        </p:spPr>
      </p:pic>
      <p:pic>
        <p:nvPicPr>
          <p:cNvPr id="11" name="Picture 10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7CCE87B-CD88-1D6E-7368-BE945C01FA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440099" y="1098549"/>
            <a:ext cx="1311802" cy="15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49C9-D045-D164-A20B-081D8AA8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235" y="890805"/>
            <a:ext cx="5573041" cy="696686"/>
          </a:xfrm>
        </p:spPr>
        <p:txBody>
          <a:bodyPr>
            <a:noAutofit/>
          </a:bodyPr>
          <a:lstStyle/>
          <a:p>
            <a:pPr algn="just"/>
            <a:r>
              <a:rPr lang="en-GB" sz="4800" b="1" dirty="0"/>
              <a:t>O </a:t>
            </a:r>
            <a:r>
              <a:rPr lang="en-DE" sz="4800" b="1" dirty="0"/>
              <a:t>b j e c t i v e</a:t>
            </a:r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9EF57AC0-5832-6179-BBF4-AF3B0006175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7119" y="195701"/>
            <a:ext cx="2137452" cy="1390211"/>
          </a:xfrm>
          <a:prstGeom prst="rect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E1DE546E-25F3-6373-85BA-8E1D0840D32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7119" y="195700"/>
            <a:ext cx="2147778" cy="1390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4E3B07-AB1C-819C-8D04-29710FB7F210}"/>
              </a:ext>
            </a:extLst>
          </p:cNvPr>
          <p:cNvSpPr txBox="1"/>
          <p:nvPr/>
        </p:nvSpPr>
        <p:spPr>
          <a:xfrm>
            <a:off x="8151307" y="2195656"/>
            <a:ext cx="3833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What </a:t>
            </a:r>
            <a:r>
              <a:rPr lang="en-GB" sz="1400" dirty="0">
                <a:solidFill>
                  <a:srgbClr val="FFC000"/>
                </a:solidFill>
              </a:rPr>
              <a:t>Churn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means in business?</a:t>
            </a:r>
          </a:p>
          <a:p>
            <a:pPr algn="just"/>
            <a:endParaRPr lang="en-GB" sz="1400" dirty="0"/>
          </a:p>
          <a:p>
            <a:pPr algn="just"/>
            <a:r>
              <a:rPr lang="en-GB" sz="1400" dirty="0"/>
              <a:t>In its broadest sense, is a measure of the number of individuals (</a:t>
            </a:r>
            <a:r>
              <a:rPr lang="en-GB" sz="1400" dirty="0">
                <a:solidFill>
                  <a:srgbClr val="FFC000"/>
                </a:solidFill>
              </a:rPr>
              <a:t>Customer, Staff</a:t>
            </a:r>
            <a:r>
              <a:rPr lang="en-GB" sz="1400" dirty="0"/>
              <a:t>) or items (</a:t>
            </a:r>
            <a:r>
              <a:rPr lang="en-GB" sz="1400" dirty="0">
                <a:solidFill>
                  <a:srgbClr val="FFC000"/>
                </a:solidFill>
              </a:rPr>
              <a:t>Financial Transactions</a:t>
            </a:r>
            <a:r>
              <a:rPr lang="en-GB" sz="1400" dirty="0"/>
              <a:t>) moving out of or into a collective group over a specific period of time</a:t>
            </a:r>
            <a:endParaRPr lang="en-DE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94F9-47D0-2A6F-661C-51F668C5CA3E}"/>
              </a:ext>
            </a:extLst>
          </p:cNvPr>
          <p:cNvSpPr txBox="1"/>
          <p:nvPr/>
        </p:nvSpPr>
        <p:spPr>
          <a:xfrm>
            <a:off x="542925" y="2290521"/>
            <a:ext cx="66060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Our goal on this project is to predict the probability of customers churn on a company that focus on supplying gas and electricity for Small Medium Enterprises and residential customers. They want to have an effective decision to the declining customers </a:t>
            </a:r>
            <a:r>
              <a:rPr lang="en-GB" sz="1600" dirty="0">
                <a:solidFill>
                  <a:srgbClr val="FFC000"/>
                </a:solidFill>
              </a:rPr>
              <a:t>"lately" </a:t>
            </a:r>
          </a:p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Our client propose to offer a </a:t>
            </a:r>
            <a:r>
              <a:rPr lang="en-GB" sz="1600" dirty="0">
                <a:solidFill>
                  <a:srgbClr val="FFC000"/>
                </a:solidFill>
              </a:rPr>
              <a:t>20%</a:t>
            </a:r>
            <a:r>
              <a:rPr lang="en-GB" sz="1600" dirty="0"/>
              <a:t> discount to the customers churned and we have to come to actionable insights from understanding the data better to decide whether is that a good idea or should we help to decide for other decisions 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1F00E227-DA2E-8445-2547-8E75F5D71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801"/>
                    </a14:imgEffect>
                    <a14:imgEffect>
                      <a14:saturation sat="9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4290" y="4120085"/>
            <a:ext cx="3477491" cy="1956088"/>
          </a:xfrm>
        </p:spPr>
      </p:pic>
    </p:spTree>
    <p:extLst>
      <p:ext uri="{BB962C8B-B14F-4D97-AF65-F5344CB8AC3E}">
        <p14:creationId xmlns:p14="http://schemas.microsoft.com/office/powerpoint/2010/main" val="191277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EADB-0849-1FEF-840D-1ABCEEA9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318" y="25329"/>
            <a:ext cx="7491846" cy="976312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/>
              <a:t>P</a:t>
            </a:r>
            <a:r>
              <a:rPr lang="en-DE" sz="4800" b="1" dirty="0"/>
              <a:t>reparing    dataset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7EC5B8A-A358-8EC5-BBA4-06328111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53142" y="918516"/>
            <a:ext cx="8146471" cy="5430980"/>
          </a:xfr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95EEB827-422C-63A8-2821-BD8626A0C7D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7119" y="195701"/>
            <a:ext cx="2137452" cy="1390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FB857-26C0-2D9C-A38F-3131F7F0A95D}"/>
              </a:ext>
            </a:extLst>
          </p:cNvPr>
          <p:cNvSpPr txBox="1"/>
          <p:nvPr/>
        </p:nvSpPr>
        <p:spPr>
          <a:xfrm>
            <a:off x="8920785" y="2660097"/>
            <a:ext cx="1830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DE" dirty="0"/>
              <a:t>16096 r, 32 c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DE" dirty="0"/>
              <a:t> 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DE" dirty="0"/>
              <a:t>16096 r,   2 c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DE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DE" dirty="0"/>
              <a:t>193002 r, 8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D5A20-C6E7-47BC-E70C-335B8B594682}"/>
              </a:ext>
            </a:extLst>
          </p:cNvPr>
          <p:cNvSpPr txBox="1"/>
          <p:nvPr/>
        </p:nvSpPr>
        <p:spPr>
          <a:xfrm>
            <a:off x="810482" y="2119752"/>
            <a:ext cx="24853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DE" sz="1600" dirty="0"/>
              <a:t>Duplicated rows 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DE" sz="1600" dirty="0"/>
              <a:t>NaN values </a:t>
            </a:r>
            <a:r>
              <a:rPr lang="en-DE" sz="1600" dirty="0">
                <a:solidFill>
                  <a:srgbClr val="FFC000"/>
                </a:solidFill>
              </a:rPr>
              <a:t>(fillna)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DE" sz="1600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DE" sz="1600" dirty="0"/>
              <a:t>Neg. vaalues </a:t>
            </a:r>
            <a:r>
              <a:rPr lang="en-DE" sz="1600" dirty="0">
                <a:solidFill>
                  <a:srgbClr val="FFC000"/>
                </a:solidFill>
              </a:rPr>
              <a:t>(abs)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DE" sz="1600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rgbClr val="FFC000"/>
                </a:solidFill>
              </a:rPr>
              <a:t>1359 </a:t>
            </a:r>
            <a:r>
              <a:rPr lang="en-DE" sz="1600" dirty="0"/>
              <a:t>values missing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DE" sz="1600" dirty="0"/>
              <a:t>Date columns to </a:t>
            </a:r>
            <a:r>
              <a:rPr lang="en-DE" sz="1600" dirty="0">
                <a:solidFill>
                  <a:srgbClr val="FFC000"/>
                </a:solidFill>
              </a:rPr>
              <a:t>datetime</a:t>
            </a:r>
            <a:endParaRPr lang="en-D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A96DE-B7B0-A4CB-668D-C9C1F698114D}"/>
              </a:ext>
            </a:extLst>
          </p:cNvPr>
          <p:cNvSpPr txBox="1"/>
          <p:nvPr/>
        </p:nvSpPr>
        <p:spPr>
          <a:xfrm>
            <a:off x="9227127" y="2175169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chemeClr val="accent1">
                    <a:lumMod val="75000"/>
                  </a:schemeClr>
                </a:solidFill>
              </a:rPr>
              <a:t>3  DATASET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B6211FC-5ED3-BC7D-0432-786E3F4207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781042" y="4927700"/>
            <a:ext cx="1619727" cy="1419147"/>
          </a:xfrm>
          <a:prstGeom prst="rect">
            <a:avLst/>
          </a:prstGeom>
        </p:spPr>
      </p:pic>
      <p:pic>
        <p:nvPicPr>
          <p:cNvPr id="15" name="Picture 14" descr="A picture containing text, building, window blind&#10;&#10;Description automatically generated">
            <a:extLst>
              <a:ext uri="{FF2B5EF4-FFF2-40B4-BE49-F238E27FC236}">
                <a16:creationId xmlns:a16="http://schemas.microsoft.com/office/drawing/2014/main" id="{D010A2B0-AE9F-A138-627E-5F7A19A47C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699642" y="4447377"/>
            <a:ext cx="3879273" cy="1899470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C00926B0-7B64-D801-96E4-95C7FB7440B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623150" y="4867969"/>
            <a:ext cx="2714206" cy="1539325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4B7C6E42-51C3-1295-7FBA-8AAE9A28A48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7264493" y="4927700"/>
            <a:ext cx="2391854" cy="16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7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EF26-E8AC-8A85-DC34-65D176D7A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0" y="417376"/>
            <a:ext cx="7270174" cy="519113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/>
              <a:t>A</a:t>
            </a:r>
            <a:r>
              <a:rPr lang="en-DE" sz="4000" b="1" dirty="0"/>
              <a:t>lgorithms (ml)</a:t>
            </a:r>
          </a:p>
        </p:txBody>
      </p:sp>
      <p:pic>
        <p:nvPicPr>
          <p:cNvPr id="28" name="Content Placeholder 27" descr="Table&#10;&#10;Description automatically generated">
            <a:extLst>
              <a:ext uri="{FF2B5EF4-FFF2-40B4-BE49-F238E27FC236}">
                <a16:creationId xmlns:a16="http://schemas.microsoft.com/office/drawing/2014/main" id="{01E70171-0C45-4575-B777-480BA52A8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955406" y="2347400"/>
            <a:ext cx="1920875" cy="879728"/>
          </a:xfrm>
        </p:spPr>
      </p:pic>
      <p:pic>
        <p:nvPicPr>
          <p:cNvPr id="26" name="Content Placeholder 25" descr="A picture containing text, monitor, screen, display&#10;&#10;Description automatically generated">
            <a:extLst>
              <a:ext uri="{FF2B5EF4-FFF2-40B4-BE49-F238E27FC236}">
                <a16:creationId xmlns:a16="http://schemas.microsoft.com/office/drawing/2014/main" id="{29BBC8B2-4876-38B4-F70C-8FA63554D1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46963" y="2131081"/>
            <a:ext cx="2886301" cy="1581581"/>
          </a:xfrm>
        </p:spPr>
      </p:pic>
      <p:pic>
        <p:nvPicPr>
          <p:cNvPr id="12" name="Camera 11">
            <a:extLst>
              <a:ext uri="{FF2B5EF4-FFF2-40B4-BE49-F238E27FC236}">
                <a16:creationId xmlns:a16="http://schemas.microsoft.com/office/drawing/2014/main" id="{AEA6E632-6AF2-5292-C988-0FE407605E7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7119" y="195701"/>
            <a:ext cx="2137452" cy="1390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CB12B-43B7-CA90-230F-495E3897165C}"/>
              </a:ext>
            </a:extLst>
          </p:cNvPr>
          <p:cNvSpPr txBox="1"/>
          <p:nvPr/>
        </p:nvSpPr>
        <p:spPr>
          <a:xfrm>
            <a:off x="439881" y="1657198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accent1">
                    <a:lumMod val="75000"/>
                  </a:schemeClr>
                </a:solidFill>
              </a:rPr>
              <a:t>         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6058B-C9B8-2F6B-D2A3-FB184C9E57CE}"/>
              </a:ext>
            </a:extLst>
          </p:cNvPr>
          <p:cNvSpPr txBox="1"/>
          <p:nvPr/>
        </p:nvSpPr>
        <p:spPr>
          <a:xfrm>
            <a:off x="7928264" y="390004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accent1">
                    <a:lumMod val="75000"/>
                  </a:schemeClr>
                </a:solidFill>
              </a:rPr>
              <a:t>     RANDOM  FORREST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E10CA-9D14-0EF7-47F5-255EE9BA4D1A}"/>
              </a:ext>
            </a:extLst>
          </p:cNvPr>
          <p:cNvSpPr txBox="1"/>
          <p:nvPr/>
        </p:nvSpPr>
        <p:spPr>
          <a:xfrm>
            <a:off x="360217" y="390004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accent1">
                    <a:lumMod val="75000"/>
                  </a:schemeClr>
                </a:solidFill>
              </a:rPr>
              <a:t> LOGISTIC REGRESSION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ADAB6-BA81-5F52-7360-FBAE60B14219}"/>
              </a:ext>
            </a:extLst>
          </p:cNvPr>
          <p:cNvSpPr txBox="1"/>
          <p:nvPr/>
        </p:nvSpPr>
        <p:spPr>
          <a:xfrm>
            <a:off x="8534400" y="1698348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KN CLASSIFIER</a:t>
            </a:r>
            <a:endParaRPr lang="en-DE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Content Placeholder 25" descr="A picture containing text, monitor, screen, display&#10;&#10;Description automatically generated">
            <a:extLst>
              <a:ext uri="{FF2B5EF4-FFF2-40B4-BE49-F238E27FC236}">
                <a16:creationId xmlns:a16="http://schemas.microsoft.com/office/drawing/2014/main" id="{E043AD64-78F7-6ADA-8716-AF0D094C1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945" y="4451622"/>
            <a:ext cx="2886301" cy="1581581"/>
          </a:xfrm>
          <a:prstGeom prst="rect">
            <a:avLst/>
          </a:prstGeom>
        </p:spPr>
      </p:pic>
      <p:pic>
        <p:nvPicPr>
          <p:cNvPr id="30" name="Content Placeholder 25" descr="A picture containing text, monitor, screen, display&#10;&#10;Description automatically generated">
            <a:extLst>
              <a:ext uri="{FF2B5EF4-FFF2-40B4-BE49-F238E27FC236}">
                <a16:creationId xmlns:a16="http://schemas.microsoft.com/office/drawing/2014/main" id="{1838A964-9934-513D-1286-542C6D9E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1" y="2100443"/>
            <a:ext cx="2580410" cy="1413965"/>
          </a:xfrm>
          <a:prstGeom prst="rect">
            <a:avLst/>
          </a:prstGeom>
        </p:spPr>
      </p:pic>
      <p:pic>
        <p:nvPicPr>
          <p:cNvPr id="33" name="Picture 32" descr="Chart, treemap chart&#10;&#10;Description automatically generated">
            <a:extLst>
              <a:ext uri="{FF2B5EF4-FFF2-40B4-BE49-F238E27FC236}">
                <a16:creationId xmlns:a16="http://schemas.microsoft.com/office/drawing/2014/main" id="{867EF44A-1B85-F3C8-3D45-4DDF01D22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307" y="4783447"/>
            <a:ext cx="1588200" cy="1267732"/>
          </a:xfrm>
          <a:prstGeom prst="rect">
            <a:avLst/>
          </a:prstGeom>
        </p:spPr>
      </p:pic>
      <p:pic>
        <p:nvPicPr>
          <p:cNvPr id="35" name="Picture 34" descr="Chart, treemap chart&#10;&#10;Description automatically generated">
            <a:extLst>
              <a:ext uri="{FF2B5EF4-FFF2-40B4-BE49-F238E27FC236}">
                <a16:creationId xmlns:a16="http://schemas.microsoft.com/office/drawing/2014/main" id="{292C2A2F-3369-A78C-0AA9-B19229E00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89" y="4783447"/>
            <a:ext cx="1528512" cy="1249756"/>
          </a:xfrm>
          <a:prstGeom prst="rect">
            <a:avLst/>
          </a:prstGeom>
        </p:spPr>
      </p:pic>
      <p:pic>
        <p:nvPicPr>
          <p:cNvPr id="37" name="Picture 36" descr="Table&#10;&#10;Description automatically generated">
            <a:extLst>
              <a:ext uri="{FF2B5EF4-FFF2-40B4-BE49-F238E27FC236}">
                <a16:creationId xmlns:a16="http://schemas.microsoft.com/office/drawing/2014/main" id="{C2D37C31-DF05-FDCC-6CEC-C50BBC70476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3230506" y="4833640"/>
            <a:ext cx="1879421" cy="879729"/>
          </a:xfrm>
          <a:prstGeom prst="rect">
            <a:avLst/>
          </a:prstGeom>
        </p:spPr>
      </p:pic>
      <p:pic>
        <p:nvPicPr>
          <p:cNvPr id="39" name="Picture 38" descr="Table&#10;&#10;Description automatically generated">
            <a:extLst>
              <a:ext uri="{FF2B5EF4-FFF2-40B4-BE49-F238E27FC236}">
                <a16:creationId xmlns:a16="http://schemas.microsoft.com/office/drawing/2014/main" id="{713EAB3B-67D7-50EF-A4D1-68159FFD451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3142434" y="2306818"/>
            <a:ext cx="1915162" cy="879729"/>
          </a:xfrm>
          <a:prstGeom prst="rect">
            <a:avLst/>
          </a:prstGeom>
        </p:spPr>
      </p:pic>
      <p:pic>
        <p:nvPicPr>
          <p:cNvPr id="41" name="Picture 40" descr="Table&#10;&#10;Description automatically generated">
            <a:extLst>
              <a:ext uri="{FF2B5EF4-FFF2-40B4-BE49-F238E27FC236}">
                <a16:creationId xmlns:a16="http://schemas.microsoft.com/office/drawing/2014/main" id="{E8FC5982-B826-C04E-E5A5-DBABE40C4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051887" y="4766586"/>
            <a:ext cx="1920876" cy="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C1B3-B280-2E9F-9B6B-1334C99E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76312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/>
              <a:t>C O N C L U S I O N S</a:t>
            </a:r>
            <a:endParaRPr lang="en-DE" sz="4800" b="1" dirty="0"/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0017D82F-B9B2-9D01-8B6F-E3B215AA88B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7119" y="195701"/>
            <a:ext cx="2137452" cy="1390211"/>
          </a:xfrm>
          <a:prstGeom prst="rect">
            <a:avLst/>
          </a:prstGeom>
        </p:spPr>
      </p:pic>
      <p:pic>
        <p:nvPicPr>
          <p:cNvPr id="8" name="Picture 7" descr="A picture containing LEGO, toy, colorful&#10;&#10;Description automatically generated">
            <a:extLst>
              <a:ext uri="{FF2B5EF4-FFF2-40B4-BE49-F238E27FC236}">
                <a16:creationId xmlns:a16="http://schemas.microsoft.com/office/drawing/2014/main" id="{B25B6208-5FA7-432E-20FB-5779315B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88" b="89822" l="4774" r="89950">
                        <a14:foregroundMark x1="14698" y1="50382" x2="7852" y2="30025"/>
                        <a14:foregroundMark x1="7852" y1="30025" x2="13254" y2="8015"/>
                        <a14:foregroundMark x1="13254" y1="8015" x2="25440" y2="10941"/>
                        <a14:foregroundMark x1="25440" y1="10941" x2="30465" y2="24046"/>
                        <a14:foregroundMark x1="4774" y1="17812" x2="5779" y2="143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8902" y="5315413"/>
            <a:ext cx="2984160" cy="1473335"/>
          </a:xfrm>
          <a:prstGeom prst="rect">
            <a:avLst/>
          </a:prstGeom>
        </p:spPr>
      </p:pic>
      <p:pic>
        <p:nvPicPr>
          <p:cNvPr id="15" name="Content Placeholder 14" descr="A picture containing grass, outdoor, windmill, outdoor object&#10;&#10;Description automatically generated">
            <a:extLst>
              <a:ext uri="{FF2B5EF4-FFF2-40B4-BE49-F238E27FC236}">
                <a16:creationId xmlns:a16="http://schemas.microsoft.com/office/drawing/2014/main" id="{9715750E-E60E-7866-6AAF-613D91401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6358" y="5315413"/>
            <a:ext cx="2123809" cy="1189333"/>
          </a:xfrm>
        </p:spPr>
      </p:pic>
      <p:pic>
        <p:nvPicPr>
          <p:cNvPr id="11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56DAAA6-BB5E-7BE4-D907-6CD990E7323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29039" y="5273848"/>
            <a:ext cx="2271894" cy="128847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6859C0D-62D7-9FEB-FA3E-99B6DF555E69}"/>
              </a:ext>
            </a:extLst>
          </p:cNvPr>
          <p:cNvSpPr txBox="1">
            <a:spLocks/>
          </p:cNvSpPr>
          <p:nvPr/>
        </p:nvSpPr>
        <p:spPr>
          <a:xfrm>
            <a:off x="240867" y="1705075"/>
            <a:ext cx="4395200" cy="331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b="1" dirty="0"/>
              <a:t>Base on the data</a:t>
            </a:r>
            <a:endParaRPr lang="en-DE" sz="48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7F33946-F3CC-696D-7D6F-E5076684C524}"/>
              </a:ext>
            </a:extLst>
          </p:cNvPr>
          <p:cNvSpPr txBox="1">
            <a:spLocks/>
          </p:cNvSpPr>
          <p:nvPr/>
        </p:nvSpPr>
        <p:spPr>
          <a:xfrm>
            <a:off x="7938655" y="1674168"/>
            <a:ext cx="3593679" cy="331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4800" b="1" dirty="0"/>
              <a:t>G E N E R A L</a:t>
            </a:r>
            <a:endParaRPr lang="en-DE" sz="4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0FA52D-989E-F047-299D-8F302D2BEE48}"/>
              </a:ext>
            </a:extLst>
          </p:cNvPr>
          <p:cNvSpPr txBox="1"/>
          <p:nvPr/>
        </p:nvSpPr>
        <p:spPr>
          <a:xfrm>
            <a:off x="609599" y="2064317"/>
            <a:ext cx="4395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≈ </a:t>
            </a: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10% </a:t>
            </a:r>
            <a:r>
              <a:rPr lang="en-GB" sz="1600" dirty="0"/>
              <a:t>of customers are likely to churn in the first 3 months.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GB" sz="1600" dirty="0"/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Very low churn for new customers or the very antique (</a:t>
            </a: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3-7</a:t>
            </a:r>
            <a:r>
              <a:rPr lang="en-GB" sz="1600" dirty="0"/>
              <a:t> years of tenure). </a:t>
            </a:r>
          </a:p>
          <a:p>
            <a:pPr algn="just">
              <a:buClr>
                <a:schemeClr val="accent1">
                  <a:lumMod val="75000"/>
                </a:schemeClr>
              </a:buClr>
            </a:pPr>
            <a:endParaRPr lang="en-GB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Average antiquity of customers who are likely to</a:t>
            </a: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</a:rPr>
              <a:t> CHURN </a:t>
            </a:r>
            <a:r>
              <a:rPr lang="en-GB" sz="1600" dirty="0"/>
              <a:t>is </a:t>
            </a: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4 </a:t>
            </a:r>
            <a:r>
              <a:rPr lang="en-GB" sz="1600" dirty="0"/>
              <a:t>years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GB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Average antiquity of customers who are likely to </a:t>
            </a: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</a:rPr>
              <a:t>STAY</a:t>
            </a: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600" dirty="0"/>
              <a:t>is </a:t>
            </a: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GB" sz="1600" dirty="0"/>
              <a:t> years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GB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Customers are more likely to churn in the </a:t>
            </a: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4th</a:t>
            </a:r>
            <a:r>
              <a:rPr lang="en-GB" sz="1600" dirty="0"/>
              <a:t> year than the 7th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AD791-3A29-BEAF-885E-E3479A341B61}"/>
              </a:ext>
            </a:extLst>
          </p:cNvPr>
          <p:cNvSpPr txBox="1"/>
          <p:nvPr/>
        </p:nvSpPr>
        <p:spPr>
          <a:xfrm>
            <a:off x="6598220" y="1999811"/>
            <a:ext cx="49841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An increase in customer retention is the same as decreasing costs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Repeat customers spend more in months </a:t>
            </a: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31-36</a:t>
            </a:r>
            <a:r>
              <a:rPr lang="en-GB" sz="1600" dirty="0"/>
              <a:t> than in their first six months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Referred customers can spend more than the people that refer them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The probability of selling a new product to an existing customer is bigger than selling to a new one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Repeat customers refer more people to business through word-of-mouth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4308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8ECB-65DF-D995-30F9-9FFBB170C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971799"/>
            <a:ext cx="8676222" cy="838201"/>
          </a:xfrm>
        </p:spPr>
        <p:txBody>
          <a:bodyPr/>
          <a:lstStyle/>
          <a:p>
            <a:r>
              <a:rPr lang="en-GB" b="1" spc="300" dirty="0" err="1">
                <a:solidFill>
                  <a:srgbClr val="FFC000"/>
                </a:solidFill>
              </a:rPr>
              <a:t>Muchas</a:t>
            </a:r>
            <a:r>
              <a:rPr lang="en-GB" b="1" spc="300" dirty="0">
                <a:solidFill>
                  <a:srgbClr val="FFC000"/>
                </a:solidFill>
              </a:rPr>
              <a:t> gracias</a:t>
            </a:r>
            <a:endParaRPr lang="en-DE" b="1" spc="3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8AB7D-7BCC-4D7F-4151-83F522CD5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GB" sz="2400" spc="300" dirty="0"/>
          </a:p>
          <a:p>
            <a:r>
              <a:rPr lang="en-GB" sz="2400" spc="300" dirty="0"/>
              <a:t>f</a:t>
            </a:r>
            <a:r>
              <a:rPr lang="en-DE" sz="2400" spc="300" dirty="0"/>
              <a:t>inal project ironhack</a:t>
            </a:r>
          </a:p>
          <a:p>
            <a:r>
              <a:rPr lang="en-GB" sz="2400" spc="300" dirty="0"/>
              <a:t>r</a:t>
            </a:r>
            <a:r>
              <a:rPr lang="en-DE" sz="2400" spc="300" dirty="0"/>
              <a:t>odrigo franco</a:t>
            </a:r>
          </a:p>
          <a:p>
            <a:r>
              <a:rPr lang="en-GB" sz="2400" spc="300" dirty="0"/>
              <a:t>d</a:t>
            </a:r>
            <a:r>
              <a:rPr lang="en-DE" sz="2400" spc="300" dirty="0"/>
              <a:t>aft aug</a:t>
            </a:r>
            <a:r>
              <a:rPr lang="en-DE" sz="2000" spc="300" dirty="0"/>
              <a:t>22</a:t>
            </a:r>
          </a:p>
          <a:p>
            <a:r>
              <a:rPr lang="en-DE" sz="2000" spc="300" dirty="0"/>
              <a:t>Berlin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EE7BE-57F6-36AC-45CE-3E211AE2F702}"/>
              </a:ext>
            </a:extLst>
          </p:cNvPr>
          <p:cNvSpPr txBox="1"/>
          <p:nvPr/>
        </p:nvSpPr>
        <p:spPr>
          <a:xfrm>
            <a:off x="5739161" y="2029521"/>
            <a:ext cx="71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pic>
        <p:nvPicPr>
          <p:cNvPr id="11" name="Picture 10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7CCE87B-CD88-1D6E-7368-BE945C01FA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40099" y="1098549"/>
            <a:ext cx="1311802" cy="1507662"/>
          </a:xfrm>
          <a:prstGeom prst="rect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5B3038A8-553C-F925-EEE6-9923A74B24E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7119" y="195701"/>
            <a:ext cx="2137452" cy="1390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A3BD4-6BD7-4B78-88E5-42A7FC618DC4}"/>
              </a:ext>
            </a:extLst>
          </p:cNvPr>
          <p:cNvSpPr txBox="1"/>
          <p:nvPr/>
        </p:nvSpPr>
        <p:spPr>
          <a:xfrm>
            <a:off x="10238509" y="4710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3628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{0D0FD4E2-3350-3342-BEC6-D97721932D1E}tf10001063</Template>
  <TotalTime>2472</TotalTime>
  <Words>379</Words>
  <Application>Microsoft Macintosh PowerPoint</Application>
  <PresentationFormat>Widescreen</PresentationFormat>
  <Paragraphs>64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Mesh</vt:lpstr>
      <vt:lpstr> Customer  retention</vt:lpstr>
      <vt:lpstr>O b j e c t i v e</vt:lpstr>
      <vt:lpstr>Preparing    dataset</vt:lpstr>
      <vt:lpstr>Algorithms (ml)</vt:lpstr>
      <vt:lpstr>C O N C L U S I O N 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retention</dc:title>
  <dc:creator>RODRIGO FRANCO</dc:creator>
  <cp:lastModifiedBy>RODRIGO FRANCO</cp:lastModifiedBy>
  <cp:revision>9</cp:revision>
  <dcterms:created xsi:type="dcterms:W3CDTF">2022-10-04T21:01:50Z</dcterms:created>
  <dcterms:modified xsi:type="dcterms:W3CDTF">2022-10-10T16:32:36Z</dcterms:modified>
</cp:coreProperties>
</file>